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3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A808892-6D0C-4A2D-926C-66460DE382CB}" type="datetimeFigureOut">
              <a:rPr lang="it-IT" smtClean="0"/>
              <a:pPr/>
              <a:t>04/06/2018</a:t>
            </a:fld>
            <a:endParaRPr lang="it-IT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48EEEA-111A-4944-94A5-9617AB77DD29}" type="slidenum">
              <a:rPr lang="it-IT" smtClean="0"/>
              <a:pPr/>
              <a:t>‹N°›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8892-6D0C-4A2D-926C-66460DE382CB}" type="datetimeFigureOut">
              <a:rPr lang="it-IT" smtClean="0"/>
              <a:pPr/>
              <a:t>04/06/2018</a:t>
            </a:fld>
            <a:endParaRPr lang="it-IT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EEEA-111A-4944-94A5-9617AB77DD29}" type="slidenum">
              <a:rPr lang="it-IT" smtClean="0"/>
              <a:pPr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A808892-6D0C-4A2D-926C-66460DE382CB}" type="datetimeFigureOut">
              <a:rPr lang="it-IT" smtClean="0"/>
              <a:pPr/>
              <a:t>04/06/2018</a:t>
            </a:fld>
            <a:endParaRPr lang="it-IT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D48EEEA-111A-4944-94A5-9617AB77DD29}" type="slidenum">
              <a:rPr lang="it-IT" smtClean="0"/>
              <a:pPr/>
              <a:t>‹N°›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8892-6D0C-4A2D-926C-66460DE382CB}" type="datetimeFigureOut">
              <a:rPr lang="it-IT" smtClean="0"/>
              <a:pPr/>
              <a:t>04/06/2018</a:t>
            </a:fld>
            <a:endParaRPr lang="it-IT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48EEEA-111A-4944-94A5-9617AB77DD29}" type="slidenum">
              <a:rPr lang="it-IT" smtClean="0"/>
              <a:pPr/>
              <a:t>‹N°›</a:t>
            </a:fld>
            <a:endParaRPr lang="it-IT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8892-6D0C-4A2D-926C-66460DE382CB}" type="datetimeFigureOut">
              <a:rPr lang="it-IT" smtClean="0"/>
              <a:pPr/>
              <a:t>04/06/2018</a:t>
            </a:fld>
            <a:endParaRPr lang="it-IT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D48EEEA-111A-4944-94A5-9617AB77DD29}" type="slidenum">
              <a:rPr lang="it-IT" smtClean="0"/>
              <a:pPr/>
              <a:t>‹N°›</a:t>
            </a:fld>
            <a:endParaRPr lang="it-IT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A808892-6D0C-4A2D-926C-66460DE382CB}" type="datetimeFigureOut">
              <a:rPr lang="it-IT" smtClean="0"/>
              <a:pPr/>
              <a:t>04/06/2018</a:t>
            </a:fld>
            <a:endParaRPr lang="it-IT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48EEEA-111A-4944-94A5-9617AB77DD29}" type="slidenum">
              <a:rPr lang="it-IT" smtClean="0"/>
              <a:pPr/>
              <a:t>‹N°›</a:t>
            </a:fld>
            <a:endParaRPr lang="it-IT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A808892-6D0C-4A2D-926C-66460DE382CB}" type="datetimeFigureOut">
              <a:rPr lang="it-IT" smtClean="0"/>
              <a:pPr/>
              <a:t>04/06/2018</a:t>
            </a:fld>
            <a:endParaRPr lang="it-IT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48EEEA-111A-4944-94A5-9617AB77DD29}" type="slidenum">
              <a:rPr lang="it-IT" smtClean="0"/>
              <a:pPr/>
              <a:t>‹N°›</a:t>
            </a:fld>
            <a:endParaRPr lang="it-IT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8892-6D0C-4A2D-926C-66460DE382CB}" type="datetimeFigureOut">
              <a:rPr lang="it-IT" smtClean="0"/>
              <a:pPr/>
              <a:t>04/06/2018</a:t>
            </a:fld>
            <a:endParaRPr lang="it-IT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48EEEA-111A-4944-94A5-9617AB77DD29}" type="slidenum">
              <a:rPr lang="it-IT" smtClean="0"/>
              <a:pPr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8892-6D0C-4A2D-926C-66460DE382CB}" type="datetimeFigureOut">
              <a:rPr lang="it-IT" smtClean="0"/>
              <a:pPr/>
              <a:t>04/06/2018</a:t>
            </a:fld>
            <a:endParaRPr lang="it-IT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48EEEA-111A-4944-94A5-9617AB77DD29}" type="slidenum">
              <a:rPr lang="it-IT" smtClean="0"/>
              <a:pPr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8892-6D0C-4A2D-926C-66460DE382CB}" type="datetimeFigureOut">
              <a:rPr lang="it-IT" smtClean="0"/>
              <a:pPr/>
              <a:t>04/06/2018</a:t>
            </a:fld>
            <a:endParaRPr lang="it-IT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48EEEA-111A-4944-94A5-9617AB77DD29}" type="slidenum">
              <a:rPr lang="it-IT" smtClean="0"/>
              <a:pPr/>
              <a:t>‹N°›</a:t>
            </a:fld>
            <a:endParaRPr lang="it-IT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A808892-6D0C-4A2D-926C-66460DE382CB}" type="datetimeFigureOut">
              <a:rPr lang="it-IT" smtClean="0"/>
              <a:pPr/>
              <a:t>04/06/2018</a:t>
            </a:fld>
            <a:endParaRPr lang="it-IT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D48EEEA-111A-4944-94A5-9617AB77DD29}" type="slidenum">
              <a:rPr lang="it-IT" smtClean="0"/>
              <a:pPr/>
              <a:t>‹N°›</a:t>
            </a:fld>
            <a:endParaRPr lang="it-IT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808892-6D0C-4A2D-926C-66460DE382CB}" type="datetimeFigureOut">
              <a:rPr lang="it-IT" smtClean="0"/>
              <a:pPr/>
              <a:t>04/06/2018</a:t>
            </a:fld>
            <a:endParaRPr lang="it-IT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48EEEA-111A-4944-94A5-9617AB77DD29}" type="slidenum">
              <a:rPr lang="it-IT" smtClean="0"/>
              <a:pPr/>
              <a:t>‹N°›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padlet.com/partiamoperroma/cosafarearom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view.genial.ly/5afc620416df654084f49f99/image-interactive" TargetMode="External"/><Relationship Id="rId2" Type="http://schemas.openxmlformats.org/officeDocument/2006/relationships/hyperlink" Target="https://view.genial.ly/5af6a3315f713065e7f9fd09/partiamo-per-rom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lineguyot.typeform.com/to/H5ZPPg" TargetMode="External"/><Relationship Id="rId2" Type="http://schemas.openxmlformats.org/officeDocument/2006/relationships/hyperlink" Target="https://pierre254.typeform.com/to/pC6lT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648" y="2492896"/>
            <a:ext cx="7435552" cy="3374504"/>
          </a:xfrm>
        </p:spPr>
        <p:txBody>
          <a:bodyPr anchor="ctr"/>
          <a:lstStyle/>
          <a:p>
            <a:pPr algn="ctr"/>
            <a:r>
              <a:rPr lang="it-IT" b="1" dirty="0" smtClean="0"/>
              <a:t>CREER UN PROGRAMME DE VOYAGE SCOLAIRE</a:t>
            </a:r>
            <a:endParaRPr lang="it-IT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Projet mené par Aline GUYOT &amp; Pierre MOUGIN</a:t>
            </a:r>
            <a:endParaRPr lang="it-IT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Image 3" descr="tra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773680" cy="10515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Déroulé du projet</a:t>
            </a:r>
            <a:endParaRPr lang="it-IT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it-IT" dirty="0" smtClean="0"/>
              <a:t>3. </a:t>
            </a:r>
            <a:r>
              <a:rPr lang="it-IT" b="1" dirty="0" smtClean="0"/>
              <a:t>Compréhension de l’écrit : </a:t>
            </a:r>
            <a:r>
              <a:rPr lang="it-IT" sz="2400" b="1" dirty="0" smtClean="0"/>
              <a:t>répondre au questionnaire</a:t>
            </a:r>
            <a:endParaRPr lang="it-IT" b="1" dirty="0" smtClean="0"/>
          </a:p>
          <a:p>
            <a:pPr>
              <a:buFont typeface="Wingdings"/>
              <a:buChar char="à"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Collège de Fameck : </a:t>
            </a:r>
            <a:r>
              <a:rPr lang="it-IT" dirty="0" smtClean="0">
                <a:sym typeface="Wingdings" pitchFamily="2" charset="2"/>
              </a:rPr>
              <a:t>En salle informatique, réponse individuelle au questionnaire envoyé par le collège partenaire. Lien déposé sur le groupe de travail 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à"/>
            </a:pP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Collège de Custines : </a:t>
            </a:r>
            <a:r>
              <a:rPr lang="it-IT" sz="2800" dirty="0" smtClean="0"/>
              <a:t>Répondre au questionnaire envoyé par l’autre classe. Le lien est transmis aux élèves via l’ENT.</a:t>
            </a:r>
          </a:p>
          <a:p>
            <a:pPr>
              <a:buNone/>
            </a:pPr>
            <a:endParaRPr lang="it-IT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it-IT" dirty="0" smtClean="0">
                <a:sym typeface="Wingdings" pitchFamily="2" charset="2"/>
              </a:rPr>
              <a:t>Chaque classe a analysé les réponses obtenues.</a:t>
            </a:r>
          </a:p>
          <a:p>
            <a:pPr>
              <a:buFont typeface="Wingdings"/>
              <a:buChar char="à"/>
            </a:pPr>
            <a:r>
              <a:rPr lang="it-IT" dirty="0" smtClean="0">
                <a:sym typeface="Wingdings" pitchFamily="2" charset="2"/>
              </a:rPr>
              <a:t>Répartition des “billets” à publier. Un binôme reçoit une activité à conseiller à la classe partenaires.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à"/>
            </a:pPr>
            <a:r>
              <a:rPr lang="it-IT" dirty="0" smtClean="0"/>
              <a:t>Rédaction d’une présentation de chaque lieu à visiter (nom, adresse, particularités, prix</a:t>
            </a:r>
            <a:r>
              <a:rPr lang="mr-IN" dirty="0" smtClean="0"/>
              <a:t>…</a:t>
            </a:r>
            <a:r>
              <a:rPr lang="it-IT" dirty="0" smtClean="0"/>
              <a:t>) et recherche d’une photo du lieu.</a:t>
            </a:r>
          </a:p>
          <a:p>
            <a:pPr>
              <a:buNone/>
            </a:pPr>
            <a:endParaRPr lang="it-IT" dirty="0" smtClean="0">
              <a:sym typeface="Wingdings" pitchFamily="2" charset="2"/>
            </a:endParaRPr>
          </a:p>
          <a:p>
            <a:pPr>
              <a:buFontTx/>
              <a:buChar char="-"/>
            </a:pPr>
            <a:endParaRPr lang="it-IT" dirty="0" smtClean="0">
              <a:sym typeface="Wingdings" pitchFamily="2" charset="2"/>
            </a:endParaRPr>
          </a:p>
        </p:txBody>
      </p:sp>
      <p:pic>
        <p:nvPicPr>
          <p:cNvPr id="4" name="Image 3" descr="tra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0320" y="5806440"/>
            <a:ext cx="2773680" cy="105156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Déroulé du projet</a:t>
            </a:r>
            <a:endParaRPr lang="it-IT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it-IT" sz="3800" dirty="0" smtClean="0"/>
              <a:t>4. </a:t>
            </a:r>
            <a:r>
              <a:rPr lang="it-IT" sz="5900" b="1" dirty="0" smtClean="0"/>
              <a:t>Compréhension de l’écrit et Production de l’écrit</a:t>
            </a:r>
            <a:endParaRPr lang="it-IT" sz="3800" b="1" dirty="0" smtClean="0"/>
          </a:p>
          <a:p>
            <a:pPr>
              <a:buNone/>
            </a:pPr>
            <a:r>
              <a:rPr lang="it-IT" sz="3800" dirty="0" smtClean="0"/>
              <a:t>	Conception de la carte intéractive</a:t>
            </a:r>
          </a:p>
          <a:p>
            <a:pPr marL="514350" indent="-514350">
              <a:buNone/>
            </a:pPr>
            <a:endParaRPr lang="it-IT" sz="3800" dirty="0" smtClean="0"/>
          </a:p>
          <a:p>
            <a:pPr marL="514350" indent="-514350">
              <a:buNone/>
            </a:pPr>
            <a:r>
              <a:rPr lang="it-IT" sz="5100" dirty="0" smtClean="0"/>
              <a:t>Recherches d’informations sur un padlet conçu par nos soins.</a:t>
            </a:r>
          </a:p>
          <a:p>
            <a:pPr marL="514350" indent="-514350">
              <a:buFont typeface="Wingdings"/>
              <a:buChar char="à"/>
            </a:pPr>
            <a:r>
              <a:rPr lang="it-IT" sz="5100" dirty="0" smtClean="0">
                <a:sym typeface="Wingdings" pitchFamily="2" charset="2"/>
              </a:rPr>
              <a:t>Adapter le support de recherches au niveau A1+</a:t>
            </a:r>
          </a:p>
          <a:p>
            <a:pPr marL="514350" indent="-514350">
              <a:buNone/>
            </a:pPr>
            <a:endParaRPr lang="it-IT" sz="5100" dirty="0" smtClean="0">
              <a:sym typeface="Wingdings" pitchFamily="2" charset="2"/>
            </a:endParaRPr>
          </a:p>
          <a:p>
            <a:pPr marL="514350" indent="-514350" algn="ctr">
              <a:buNone/>
            </a:pPr>
            <a:r>
              <a:rPr lang="it-IT" sz="5100" dirty="0" smtClean="0">
                <a:hlinkClick r:id="rId2"/>
              </a:rPr>
              <a:t>https://padlet.com/partiamoperroma/cosafarearoma</a:t>
            </a:r>
            <a:endParaRPr lang="it-IT" sz="5100" dirty="0" smtClean="0"/>
          </a:p>
          <a:p>
            <a:pPr marL="514350" indent="-514350" algn="ctr"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sz="4000" dirty="0" smtClean="0">
                <a:sym typeface="Wingdings" pitchFamily="2" charset="2"/>
              </a:rPr>
              <a:t>Consignes : tutoyer, offrir une possibilité de visite/activité, être le plus précis possible, illustrer avec une photo.</a:t>
            </a:r>
          </a:p>
          <a:p>
            <a:pPr>
              <a:buFontTx/>
              <a:buChar char="-"/>
            </a:pPr>
            <a:r>
              <a:rPr lang="it-IT" sz="4000" dirty="0" smtClean="0">
                <a:sym typeface="Wingdings" pitchFamily="2" charset="2"/>
              </a:rPr>
              <a:t>Aide : une fiche lexicale a été distribuée pour palier les manques (exemple : pronom COD/COI “te”, consigliare...)</a:t>
            </a:r>
          </a:p>
          <a:p>
            <a:pPr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4" name="Image 3" descr="traa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0320" y="5806440"/>
            <a:ext cx="2773680" cy="105156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Production finale</a:t>
            </a:r>
            <a:endParaRPr lang="it-IT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Réalisation du Collège de Custines :</a:t>
            </a:r>
          </a:p>
          <a:p>
            <a:endParaRPr lang="it-IT" dirty="0" smtClean="0"/>
          </a:p>
          <a:p>
            <a:pPr marL="320040" lvl="1" indent="-320040" algn="ctr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it-IT" dirty="0" smtClean="0">
                <a:hlinkClick r:id="rId2"/>
              </a:rPr>
              <a:t>https://</a:t>
            </a:r>
            <a:r>
              <a:rPr lang="it-IT" dirty="0" smtClean="0">
                <a:hlinkClick r:id="rId2"/>
              </a:rPr>
              <a:t>view.genial.ly/5af6a3315f713065e7f9fd09/partiamo-per-roma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Réalisation du Collège de Fameck </a:t>
            </a:r>
            <a:r>
              <a:rPr lang="it-IT" dirty="0" smtClean="0"/>
              <a:t>:</a:t>
            </a:r>
          </a:p>
          <a:p>
            <a:pPr algn="ctr">
              <a:buNone/>
            </a:pPr>
            <a:r>
              <a:rPr lang="fr-FR" sz="2800" dirty="0" smtClean="0">
                <a:hlinkClick r:id="rId3"/>
              </a:rPr>
              <a:t>https</a:t>
            </a:r>
            <a:r>
              <a:rPr lang="fr-FR" sz="2800" smtClean="0">
                <a:hlinkClick r:id="rId3"/>
              </a:rPr>
              <a:t>://</a:t>
            </a:r>
            <a:r>
              <a:rPr lang="fr-FR" sz="2800" smtClean="0">
                <a:hlinkClick r:id="rId3"/>
              </a:rPr>
              <a:t>view.genial.ly/5afc620416df654084f49f99/image-interactive</a:t>
            </a:r>
            <a:endParaRPr lang="fr-FR" sz="2800" smtClean="0"/>
          </a:p>
          <a:p>
            <a:pPr algn="ctr">
              <a:buNone/>
            </a:pPr>
            <a:endParaRPr lang="it-IT" sz="2800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/>
          </a:p>
        </p:txBody>
      </p:sp>
      <p:pic>
        <p:nvPicPr>
          <p:cNvPr id="4" name="Image 3" descr="traa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0320" y="5806440"/>
            <a:ext cx="2773680" cy="105156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Difficultés rencontrées / Conseils</a:t>
            </a:r>
            <a:endParaRPr lang="it-IT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t-IT" dirty="0" smtClean="0"/>
              <a:t>Il a été nécessaire de beaucoup guider les élèves lors de la phase de brainstorming car ils manquent encore de lexique.</a:t>
            </a:r>
          </a:p>
          <a:p>
            <a:pPr algn="just"/>
            <a:r>
              <a:rPr lang="it-IT" dirty="0" smtClean="0"/>
              <a:t>Il est impératif de prévoir des activités complémentaires à chaque séance car les élèves atteignent l’objectif visé à des rythmes très différents.</a:t>
            </a:r>
          </a:p>
          <a:p>
            <a:pPr algn="just"/>
            <a:r>
              <a:rPr lang="it-IT" dirty="0" smtClean="0"/>
              <a:t>L’enseignant doit au préalable se familiariser aux outils numériques utilisés, notamment </a:t>
            </a:r>
            <a:r>
              <a:rPr lang="it-IT" b="1" i="1" dirty="0" smtClean="0"/>
              <a:t>genial.ly.</a:t>
            </a:r>
          </a:p>
          <a:p>
            <a:endParaRPr lang="it-IT" dirty="0"/>
          </a:p>
        </p:txBody>
      </p:sp>
      <p:pic>
        <p:nvPicPr>
          <p:cNvPr id="4" name="Image 3" descr="tra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0320" y="5806440"/>
            <a:ext cx="2773680" cy="10515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dirty="0" smtClean="0"/>
              <a:t>Les partenaires du projet</a:t>
            </a:r>
            <a:endParaRPr lang="it-IT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3600" dirty="0" smtClean="0"/>
              <a:t>Deux classes de 5°, LV2 </a:t>
            </a:r>
          </a:p>
          <a:p>
            <a:pPr algn="ctr">
              <a:buNone/>
            </a:pPr>
            <a:r>
              <a:rPr lang="it-IT" sz="3600" dirty="0" smtClean="0"/>
              <a:t>(première année d’apprentissage)</a:t>
            </a:r>
          </a:p>
          <a:p>
            <a:endParaRPr lang="it-IT" dirty="0" smtClean="0"/>
          </a:p>
          <a:p>
            <a:pPr>
              <a:buFont typeface="Wingdings"/>
              <a:buChar char="à"/>
            </a:pPr>
            <a:r>
              <a:rPr lang="it-IT" sz="3400" dirty="0" smtClean="0"/>
              <a:t>Collège Louis Marin de Custines (54)</a:t>
            </a:r>
          </a:p>
          <a:p>
            <a:pPr>
              <a:buFont typeface="Wingdings"/>
              <a:buChar char="à"/>
            </a:pPr>
            <a:r>
              <a:rPr lang="it-IT" sz="3400" dirty="0" smtClean="0"/>
              <a:t>Collège Charles de Gaulle de Fameck (57)</a:t>
            </a:r>
            <a:endParaRPr lang="it-IT" sz="3400" dirty="0"/>
          </a:p>
        </p:txBody>
      </p:sp>
      <p:pic>
        <p:nvPicPr>
          <p:cNvPr id="4" name="Image 3" descr="tra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0320" y="5806440"/>
            <a:ext cx="2773680" cy="10515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dirty="0" smtClean="0"/>
              <a:t>Le projet</a:t>
            </a:r>
            <a:endParaRPr lang="it-IT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2132856"/>
            <a:ext cx="8153400" cy="3963144"/>
          </a:xfrm>
        </p:spPr>
        <p:txBody>
          <a:bodyPr anchor="ctr"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endParaRPr lang="fr-FR" sz="3200" dirty="0" smtClean="0"/>
          </a:p>
          <a:p>
            <a:pPr algn="just">
              <a:buFont typeface="Wingdings" pitchFamily="2" charset="2"/>
              <a:buChar char="Ø"/>
            </a:pPr>
            <a:endParaRPr lang="fr-FR" sz="3200" dirty="0" smtClean="0"/>
          </a:p>
          <a:p>
            <a:pPr algn="just">
              <a:buFont typeface="Wingdings" pitchFamily="2" charset="2"/>
              <a:buChar char="Ø"/>
            </a:pPr>
            <a:r>
              <a:rPr lang="fr-FR" sz="3200" dirty="0" smtClean="0"/>
              <a:t>BUT : Proposition réciproque d’un programme de voyage scolaire à Rome.</a:t>
            </a:r>
          </a:p>
          <a:p>
            <a:pPr algn="just">
              <a:buFont typeface="Wingdings" pitchFamily="2" charset="2"/>
              <a:buChar char="Ø"/>
            </a:pPr>
            <a:r>
              <a:rPr lang="fr-FR" sz="3200" dirty="0" smtClean="0"/>
              <a:t>FORME : carte interactive</a:t>
            </a:r>
          </a:p>
          <a:p>
            <a:pPr algn="just">
              <a:buFont typeface="Wingdings" pitchFamily="2" charset="2"/>
              <a:buChar char="Ø"/>
            </a:pPr>
            <a:r>
              <a:rPr lang="fr-FR" sz="3200" dirty="0" smtClean="0"/>
              <a:t>LIEN AVEC LE PROGRAMME : </a:t>
            </a:r>
          </a:p>
          <a:p>
            <a:pPr lvl="0">
              <a:buFont typeface="Arial" pitchFamily="34" charset="0"/>
              <a:buChar char="•"/>
            </a:pPr>
            <a:r>
              <a:rPr lang="fr-FR" sz="3200" i="1" dirty="0" smtClean="0"/>
              <a:t>Voyages et migrations</a:t>
            </a:r>
            <a:endParaRPr lang="fr-FR" sz="3200" b="1" i="1" dirty="0" smtClean="0"/>
          </a:p>
          <a:p>
            <a:pPr lvl="0">
              <a:buFont typeface="Arial" pitchFamily="34" charset="0"/>
              <a:buChar char="•"/>
            </a:pPr>
            <a:r>
              <a:rPr lang="fr-FR" sz="3200" i="1" dirty="0" smtClean="0"/>
              <a:t>Rencontres avec d’autres cultures</a:t>
            </a:r>
            <a:endParaRPr lang="fr-FR" sz="3200" b="1" i="1" dirty="0" smtClean="0"/>
          </a:p>
          <a:p>
            <a:pPr algn="just">
              <a:buNone/>
            </a:pPr>
            <a:endParaRPr lang="fr-FR" sz="3200" dirty="0" smtClean="0"/>
          </a:p>
          <a:p>
            <a:pPr algn="just">
              <a:buFont typeface="Wingdings" pitchFamily="2" charset="2"/>
              <a:buChar char="Ø"/>
            </a:pPr>
            <a:endParaRPr lang="fr-FR" dirty="0" smtClean="0"/>
          </a:p>
          <a:p>
            <a:pPr algn="just">
              <a:buFont typeface="Wingdings" pitchFamily="2" charset="2"/>
              <a:buChar char="Ø"/>
            </a:pPr>
            <a:endParaRPr lang="fr-FR" b="1" dirty="0" smtClean="0"/>
          </a:p>
          <a:p>
            <a:pPr algn="just">
              <a:buNone/>
            </a:pPr>
            <a:endParaRPr lang="fr-FR" b="1" dirty="0" smtClean="0"/>
          </a:p>
          <a:p>
            <a:endParaRPr lang="it-IT" dirty="0"/>
          </a:p>
        </p:txBody>
      </p:sp>
      <p:pic>
        <p:nvPicPr>
          <p:cNvPr id="4" name="Image 3" descr="tra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0320" y="5806440"/>
            <a:ext cx="2773680" cy="10515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dirty="0" smtClean="0"/>
              <a:t>Les objectifs</a:t>
            </a:r>
            <a:endParaRPr lang="it-IT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§"/>
            </a:pPr>
            <a:r>
              <a:rPr lang="fr-FR" sz="2600" dirty="0" smtClean="0"/>
              <a:t>CULTUREL : découverte de la ville de Rome, de ce qui fait sa réputation internationale.</a:t>
            </a:r>
            <a:endParaRPr lang="fr-FR" sz="2600" b="1" dirty="0" smtClean="0"/>
          </a:p>
          <a:p>
            <a:pPr lvl="0">
              <a:buFont typeface="Wingdings" pitchFamily="2" charset="2"/>
              <a:buChar char="§"/>
            </a:pPr>
            <a:r>
              <a:rPr lang="fr-FR" sz="2600" dirty="0" smtClean="0"/>
              <a:t>LINGUISTIQUE : réactivation des pronoms interrogatifs, expression du goût avec nuances (dont verbe PREFERIRE), les marqueurs temporels.</a:t>
            </a:r>
            <a:endParaRPr lang="fr-FR" sz="2600" b="1" dirty="0" smtClean="0"/>
          </a:p>
          <a:p>
            <a:pPr lvl="0">
              <a:buFont typeface="Wingdings" pitchFamily="2" charset="2"/>
              <a:buChar char="§"/>
            </a:pPr>
            <a:r>
              <a:rPr lang="it-IT" sz="2600" dirty="0" smtClean="0"/>
              <a:t>LEXICAL: la ville (la via, la piazza, il centro…), les lieux (pizzeria, gelateria, negozi, stadio…), les activités (visitare un museo, passeggiare, scoprire...)</a:t>
            </a:r>
            <a:endParaRPr lang="fr-FR" sz="2600" b="1" dirty="0" smtClean="0"/>
          </a:p>
          <a:p>
            <a:pPr lvl="0">
              <a:buFont typeface="Wingdings" pitchFamily="2" charset="2"/>
              <a:buChar char="§"/>
            </a:pPr>
            <a:r>
              <a:rPr lang="fr-FR" sz="2600" dirty="0" smtClean="0"/>
              <a:t>COMPETENCE PRAGMATIQUE: prendre en compte un interlocuteur, collaborer, être responsable de sa partie du travail…</a:t>
            </a:r>
            <a:endParaRPr lang="fr-FR" sz="2600" b="1" dirty="0" smtClean="0"/>
          </a:p>
          <a:p>
            <a:endParaRPr lang="it-IT" dirty="0"/>
          </a:p>
        </p:txBody>
      </p:sp>
      <p:pic>
        <p:nvPicPr>
          <p:cNvPr id="4" name="Image 3" descr="tra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0320" y="5806440"/>
            <a:ext cx="2773680" cy="10515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dirty="0" smtClean="0"/>
              <a:t>Les activités langagières </a:t>
            </a:r>
            <a:endParaRPr lang="it-IT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t-IT" dirty="0" smtClean="0"/>
              <a:t>Niveau visé : A1 +</a:t>
            </a:r>
          </a:p>
          <a:p>
            <a:pPr lvl="0">
              <a:buFont typeface="Arial" pitchFamily="34" charset="0"/>
              <a:buChar char="•"/>
            </a:pPr>
            <a:r>
              <a:rPr lang="fr-FR" dirty="0" smtClean="0"/>
              <a:t>Ecrire et réagir à l’écrit : produire de façon autonome quelques phrases.</a:t>
            </a:r>
            <a:endParaRPr lang="fr-FR" b="1" dirty="0" smtClean="0"/>
          </a:p>
          <a:p>
            <a:pPr lvl="0">
              <a:buFont typeface="Arial" pitchFamily="34" charset="0"/>
              <a:buChar char="•"/>
            </a:pPr>
            <a:r>
              <a:rPr lang="fr-FR" dirty="0" smtClean="0"/>
              <a:t>CE : repérer des indices textuels élémentaires</a:t>
            </a:r>
            <a:endParaRPr lang="fr-FR" b="1" dirty="0" smtClean="0"/>
          </a:p>
          <a:p>
            <a:pPr lvl="0">
              <a:buFont typeface="Arial" pitchFamily="34" charset="0"/>
              <a:buChar char="•"/>
            </a:pPr>
            <a:r>
              <a:rPr lang="fr-FR" dirty="0" smtClean="0"/>
              <a:t>POI : réagir et dialoguer (expression du goût)</a:t>
            </a:r>
            <a:endParaRPr lang="fr-FR" b="1" dirty="0" smtClean="0"/>
          </a:p>
          <a:p>
            <a:pPr lvl="0">
              <a:buFont typeface="Arial" pitchFamily="34" charset="0"/>
              <a:buChar char="•"/>
            </a:pPr>
            <a:r>
              <a:rPr lang="fr-FR" dirty="0" smtClean="0"/>
              <a:t>POC : expliquer les résultats d’un sondage</a:t>
            </a:r>
            <a:endParaRPr lang="fr-FR" b="1" dirty="0" smtClean="0"/>
          </a:p>
          <a:p>
            <a:pPr>
              <a:buNone/>
            </a:pPr>
            <a:endParaRPr lang="it-IT" dirty="0"/>
          </a:p>
        </p:txBody>
      </p:sp>
      <p:pic>
        <p:nvPicPr>
          <p:cNvPr id="4" name="Image 3" descr="tra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0320" y="5806440"/>
            <a:ext cx="2773680" cy="10515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dirty="0" smtClean="0"/>
              <a:t>Les étapes</a:t>
            </a:r>
            <a:endParaRPr lang="it-IT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Elaboration d’un questionnaire en ligne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Réponse au questionnaire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Analyse des réponses soumises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Recherches documentaires ciblées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Elaboration d’un programme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Réalisation de la carte interactive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Commentaire du programme reçu</a:t>
            </a:r>
          </a:p>
          <a:p>
            <a:pPr marL="514350" indent="-514350">
              <a:buFont typeface="+mj-lt"/>
              <a:buAutoNum type="arabicPeriod"/>
            </a:pPr>
            <a:endParaRPr lang="it-IT" dirty="0"/>
          </a:p>
        </p:txBody>
      </p:sp>
      <p:pic>
        <p:nvPicPr>
          <p:cNvPr id="4" name="Image 3" descr="tra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0320" y="5806440"/>
            <a:ext cx="2773680" cy="10515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Les outils numériques</a:t>
            </a:r>
            <a:endParaRPr lang="it-IT" dirty="0"/>
          </a:p>
        </p:txBody>
      </p:sp>
      <p:pic>
        <p:nvPicPr>
          <p:cNvPr id="5" name="Image 4" descr="padle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1844824"/>
            <a:ext cx="2034540" cy="1440180"/>
          </a:xfrm>
          <a:prstGeom prst="rect">
            <a:avLst/>
          </a:prstGeom>
        </p:spPr>
      </p:pic>
      <p:pic>
        <p:nvPicPr>
          <p:cNvPr id="6" name="Image 5" descr="plac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3933056"/>
            <a:ext cx="1508388" cy="1508388"/>
          </a:xfrm>
          <a:prstGeom prst="rect">
            <a:avLst/>
          </a:prstGeom>
        </p:spPr>
      </p:pic>
      <p:pic>
        <p:nvPicPr>
          <p:cNvPr id="7" name="Image 6" descr="geniall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4005064"/>
            <a:ext cx="2712720" cy="1074420"/>
          </a:xfrm>
          <a:prstGeom prst="rect">
            <a:avLst/>
          </a:prstGeom>
        </p:spPr>
      </p:pic>
      <p:pic>
        <p:nvPicPr>
          <p:cNvPr id="9" name="Espace réservé du contenu 8" descr="typeforme.png"/>
          <p:cNvPicPr>
            <a:picLocks noGrp="1" noChangeAspect="1"/>
          </p:cNvPicPr>
          <p:nvPr>
            <p:ph sz="quarter" idx="1"/>
          </p:nvPr>
        </p:nvPicPr>
        <p:blipFill>
          <a:blip r:embed="rId5" cstate="print"/>
          <a:stretch>
            <a:fillRect/>
          </a:stretch>
        </p:blipFill>
        <p:spPr>
          <a:xfrm>
            <a:off x="1619672" y="2060848"/>
            <a:ext cx="3042692" cy="152134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Déroulé du projet</a:t>
            </a:r>
            <a:endParaRPr lang="it-IT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it-IT" sz="3000" b="1" dirty="0" smtClean="0">
                <a:sym typeface="Wingdings" pitchFamily="2" charset="2"/>
              </a:rPr>
              <a:t>Production orale en interaction : brainstorming</a:t>
            </a:r>
          </a:p>
          <a:p>
            <a:pPr marL="514350" indent="-514350">
              <a:buNone/>
            </a:pPr>
            <a:r>
              <a:rPr lang="it-IT" dirty="0" smtClean="0">
                <a:sym typeface="Wingdings" pitchFamily="2" charset="2"/>
              </a:rPr>
              <a:t>	à partir d’une question initiale </a:t>
            </a:r>
            <a:r>
              <a:rPr lang="it-IT" dirty="0" smtClean="0">
                <a:solidFill>
                  <a:srgbClr val="0070C0"/>
                </a:solidFill>
                <a:sym typeface="Wingdings" pitchFamily="2" charset="2"/>
              </a:rPr>
              <a:t>“che cosa possiamo fare in vacanza a Roma ?”</a:t>
            </a:r>
          </a:p>
          <a:p>
            <a:pPr marL="514350" indent="-514350">
              <a:buNone/>
            </a:pPr>
            <a:endParaRPr lang="it-IT" dirty="0" smtClean="0"/>
          </a:p>
          <a:p>
            <a:pPr marL="514350" indent="-514350">
              <a:buFont typeface="Wingdings"/>
              <a:buChar char="à"/>
            </a:pPr>
            <a:r>
              <a:rPr lang="it-IT" dirty="0" smtClean="0"/>
              <a:t>Trouver les différentes activités possibles à faire en vacances et plus précisément à Rome.</a:t>
            </a:r>
          </a:p>
          <a:p>
            <a:pPr marL="514350" indent="-514350">
              <a:buFont typeface="Wingdings"/>
              <a:buChar char="à"/>
            </a:pPr>
            <a:r>
              <a:rPr lang="it-IT" dirty="0" smtClean="0">
                <a:sym typeface="Wingdings" pitchFamily="2" charset="2"/>
              </a:rPr>
              <a:t>Prise de note au tableau pour organiser les différentes idées et identifier les pôles d’activités :</a:t>
            </a:r>
          </a:p>
          <a:p>
            <a:pPr marL="514350" indent="-514350" algn="ctr">
              <a:buNone/>
            </a:pPr>
            <a:r>
              <a:rPr lang="it-IT" b="1" dirty="0" smtClean="0">
                <a:solidFill>
                  <a:srgbClr val="C00000"/>
                </a:solidFill>
                <a:sym typeface="Wingdings" pitchFamily="2" charset="2"/>
              </a:rPr>
              <a:t>Musei / Piazze / Shopping / Farniente /</a:t>
            </a:r>
          </a:p>
          <a:p>
            <a:pPr marL="514350" indent="-514350" algn="ctr">
              <a:buNone/>
            </a:pPr>
            <a:r>
              <a:rPr lang="it-IT" b="1" dirty="0" smtClean="0">
                <a:solidFill>
                  <a:srgbClr val="C00000"/>
                </a:solidFill>
                <a:sym typeface="Wingdings" pitchFamily="2" charset="2"/>
              </a:rPr>
              <a:t> Sport / Mangiare / Monumenti</a:t>
            </a:r>
          </a:p>
        </p:txBody>
      </p:sp>
      <p:pic>
        <p:nvPicPr>
          <p:cNvPr id="4" name="Image 3" descr="tra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0320" y="5806440"/>
            <a:ext cx="2773680" cy="105156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Déroulé du projet</a:t>
            </a:r>
            <a:endParaRPr lang="it-IT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it-IT" b="1" dirty="0" smtClean="0"/>
              <a:t>Production écrite</a:t>
            </a:r>
          </a:p>
          <a:p>
            <a:pPr marL="514350" indent="-514350">
              <a:buFont typeface="Wingdings"/>
              <a:buChar char="à"/>
            </a:pPr>
            <a:r>
              <a:rPr lang="it-IT" sz="2400" dirty="0" smtClean="0">
                <a:sym typeface="Wingdings" pitchFamily="2" charset="2"/>
              </a:rPr>
              <a:t>Travaux de recherches donnés à la maison sur les musées et les places les plus célèbres de Rome et sur les sports les plus pratiqués en Italie.</a:t>
            </a:r>
          </a:p>
          <a:p>
            <a:pPr marL="514350" indent="-514350">
              <a:buFont typeface="Wingdings"/>
              <a:buChar char="à"/>
            </a:pPr>
            <a:r>
              <a:rPr lang="it-IT" sz="2400" dirty="0" smtClean="0">
                <a:sym typeface="Wingdings" pitchFamily="2" charset="2"/>
              </a:rPr>
              <a:t>Conception du questionnaire à choix multiples en salle de classe. Rédaction des questions </a:t>
            </a:r>
            <a:r>
              <a:rPr lang="it-IT" sz="2400" dirty="0" smtClean="0"/>
              <a:t>à poser à l’autre classe afin de connaître ses préférences dans les 7 catégories définies.</a:t>
            </a:r>
          </a:p>
          <a:p>
            <a:pPr marL="514350" indent="-514350" algn="ctr">
              <a:buNone/>
            </a:pPr>
            <a:r>
              <a:rPr lang="it-IT" sz="2400" dirty="0" smtClean="0"/>
              <a:t>Questionnaires réalisés par les deux classes : </a:t>
            </a:r>
          </a:p>
          <a:p>
            <a:pPr marL="514350" lvl="1" indent="-514350" algn="ctr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it-IT" sz="2000" dirty="0" smtClean="0">
                <a:hlinkClick r:id="rId2"/>
              </a:rPr>
              <a:t>https://pierre254.typeform.com/to/pC6lT1</a:t>
            </a:r>
            <a:endParaRPr lang="it-IT" sz="1800" dirty="0" smtClean="0">
              <a:sym typeface="Wingdings" pitchFamily="2" charset="2"/>
            </a:endParaRPr>
          </a:p>
          <a:p>
            <a:pPr marL="514350" indent="-514350" algn="ctr">
              <a:buNone/>
            </a:pPr>
            <a:r>
              <a:rPr lang="it-IT" sz="2400" dirty="0" smtClean="0">
                <a:sym typeface="Wingdings" pitchFamily="2" charset="2"/>
                <a:hlinkClick r:id="rId3"/>
              </a:rPr>
              <a:t>https://alineguyot.typeform.com/to/H5ZPPg</a:t>
            </a:r>
            <a:endParaRPr lang="it-IT" sz="2400" dirty="0" smtClean="0">
              <a:sym typeface="Wingdings" pitchFamily="2" charset="2"/>
            </a:endParaRPr>
          </a:p>
          <a:p>
            <a:pPr marL="514350" indent="-514350" algn="ctr">
              <a:buNone/>
            </a:pPr>
            <a:endParaRPr lang="it-IT" dirty="0" smtClean="0">
              <a:sym typeface="Wingdings" pitchFamily="2" charset="2"/>
            </a:endParaRPr>
          </a:p>
          <a:p>
            <a:pPr marL="514350" indent="-514350">
              <a:buNone/>
            </a:pPr>
            <a:endParaRPr lang="it-IT" dirty="0" smtClean="0">
              <a:sym typeface="Wingdings" pitchFamily="2" charset="2"/>
            </a:endParaRPr>
          </a:p>
          <a:p>
            <a:pPr marL="514350" indent="-514350">
              <a:buFont typeface="Wingdings"/>
              <a:buChar char="à"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pic>
        <p:nvPicPr>
          <p:cNvPr id="4" name="Image 3" descr="traa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0320" y="5806440"/>
            <a:ext cx="2773680" cy="105156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87</TotalTime>
  <Words>415</Words>
  <Application>Microsoft Office PowerPoint</Application>
  <PresentationFormat>Affichage à l'écran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Médian</vt:lpstr>
      <vt:lpstr>CREER UN PROGRAMME DE VOYAGE SCOLAIRE</vt:lpstr>
      <vt:lpstr>Les partenaires du projet</vt:lpstr>
      <vt:lpstr>Le projet</vt:lpstr>
      <vt:lpstr>Les objectifs</vt:lpstr>
      <vt:lpstr>Les activités langagières </vt:lpstr>
      <vt:lpstr>Les étapes</vt:lpstr>
      <vt:lpstr>Les outils numériques</vt:lpstr>
      <vt:lpstr>Déroulé du projet</vt:lpstr>
      <vt:lpstr>Déroulé du projet</vt:lpstr>
      <vt:lpstr>Déroulé du projet</vt:lpstr>
      <vt:lpstr>Déroulé du projet</vt:lpstr>
      <vt:lpstr>Production finale</vt:lpstr>
      <vt:lpstr>Difficultés rencontrées / Conseils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CREER UN PROGRAMME DE VOYAGE SCOLAIRE</dc:title>
  <dc:creator>Aline Guyot</dc:creator>
  <cp:lastModifiedBy>Aline Guyot</cp:lastModifiedBy>
  <cp:revision>13</cp:revision>
  <dcterms:created xsi:type="dcterms:W3CDTF">2018-02-14T08:20:31Z</dcterms:created>
  <dcterms:modified xsi:type="dcterms:W3CDTF">2018-06-04T16:02:48Z</dcterms:modified>
</cp:coreProperties>
</file>